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86" r:id="rId2"/>
    <p:sldId id="287" r:id="rId3"/>
    <p:sldId id="281" r:id="rId4"/>
    <p:sldId id="282" r:id="rId5"/>
    <p:sldId id="288" r:id="rId6"/>
    <p:sldId id="260" r:id="rId7"/>
    <p:sldId id="280" r:id="rId8"/>
    <p:sldId id="291" r:id="rId9"/>
    <p:sldId id="257" r:id="rId10"/>
    <p:sldId id="259" r:id="rId11"/>
    <p:sldId id="292" r:id="rId12"/>
    <p:sldId id="256" r:id="rId13"/>
    <p:sldId id="294" r:id="rId14"/>
    <p:sldId id="295" r:id="rId15"/>
    <p:sldId id="297" r:id="rId16"/>
    <p:sldId id="293" r:id="rId17"/>
    <p:sldId id="298" r:id="rId18"/>
    <p:sldId id="289" r:id="rId19"/>
    <p:sldId id="300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0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99"/>
    <p:restoredTop sz="83179"/>
  </p:normalViewPr>
  <p:slideViewPr>
    <p:cSldViewPr snapToGrid="0" snapToObjects="1">
      <p:cViewPr varScale="1">
        <p:scale>
          <a:sx n="125" d="100"/>
          <a:sy n="125" d="100"/>
        </p:scale>
        <p:origin x="5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1.5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249 606 24575,'0'-15'0,"0"0"0,0 3 0,0 1 0,0 3 0,0 1 0,0-1 0,0 1 0,0 0 0,0 0 0,0-1 0,0 1 0,0 0 0,0-1 0,0 1 0,0-1 0,0 1 0,0-1 0,0 0 0,0 1 0,0-1 0,0 1 0,0-1 0,0-2 0,0 2 0,0-6 0,0 2 0,0-5 0,-7 0 0,5 0 0,-6-4 0,5 3 0,2-4 0,-6 10 0,6-4 0,-6 7 0,6-2 0,-2 4 0,3-1 0,0 1 0,0 0 0,0-1 0,0 1 0,0-1 0,0 1 0,0-1 0,0 5 0,0-1 0</inkml:trace>
  <inkml:trace contextRef="#ctx0" brushRef="#br0" timeOffset="1613">238 1 24575,'1'3'0,"-2"-2"0,-6 5 0,-1-1 0,-4-1 0,4 2 0,-4-2 0,0 4 0,4 0 0,-4 0 0,0 0 0,4-4 0,-4 3 0,4-3 0,1 4 0,3-1 0,-3 1 0,3-1 0,-4 1 0,4-1 0,-3 1 0,3-1 0,-1 1 0,2-1 0,0 1 0,2-1 0,-3 0 0,4 0 0,0 0 0,0 0 0,0 0 0,-3-3 0,2 2 0,-2-2 0,0 2 0,2 1 0,-5-3 0,5 2 0,-6-2 0,3 4 0,-3-4 0,3 2 0,-2-5 0,2 2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6.2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24575,'7'0'0,"0"0"0,0 0 0,1 0 0,-1 0 0,0 0 0,0 0 0,1 0 0,-1 0 0,0 0 0,0 0 0,0 0 0,0 0 0,1 0 0,-1 0 0,0 0 0,0 0 0,0 0 0,1 0 0,-2 0 0,1 0 0,0 0 0,-3 3 0,3-2 0,-4 2 0,5 0 0,-2-2 0,1 2 0,-3 0 0,3-2 0,-3 2 0,0 0 0,2-2 0,-2 2 0,3-3 0,0 0 0,-1 0 0,-2 3 0,2-2 0,-2 2 0,3-3 0,0 0 0,0 0 0,0 0 0,0 3 0,1-2 0,-1 2 0,0-3 0,0 0 0,0 0 0,0 0 0,1 0 0,-1 4 0,0-3 0,0 2 0,-3 0 0,2-2 0,-2 2 0,0 1 0,2-4 0,-5 6 0,3-5 0,-4 2 0</inkml:trace>
</inkml:ink>
</file>

<file path=ppt/media/image1.png>
</file>

<file path=ppt/media/image2.png>
</file>

<file path=ppt/media/image3.png>
</file>

<file path=ppt/media/image4.png>
</file>

<file path=ppt/media/image40.png>
</file>

<file path=ppt/media/image5.jp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669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9364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6000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606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0941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904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316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7123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44085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945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886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28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743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저의 억측과 무리한 예산 집행이 벌룬라이더가 상업적으로 실패하게 된 주된 원인이라 생각합니다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0737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750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eKE_XypY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40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669306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2 </a:t>
            </a:r>
            <a:r>
              <a:rPr lang="ko-KR" altLang="en-US" sz="4400" dirty="0"/>
              <a:t>거북이 등껍질 구르기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7"/>
            <a:ext cx="10964917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endParaRPr lang="ko-KR" altLang="en-US" sz="3200" dirty="0"/>
          </a:p>
        </p:txBody>
      </p:sp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C7F037CE-10D9-BB40-84E8-7E2CC871E971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964917" cy="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3200" dirty="0"/>
              <a:t>등껍질을 매고 다시 풀어서 던져 회수 하는 스테이지 형식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8D511-771B-974B-991B-2E7FAE8B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04" y="3055143"/>
            <a:ext cx="3400555" cy="25964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A7440-40FE-7E48-AC5B-E98679B35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964" y="2519859"/>
            <a:ext cx="5778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1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126733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/>
              <a:t>“</a:t>
            </a:r>
            <a:r>
              <a:rPr lang="ko-KR" altLang="en-US" dirty="0"/>
              <a:t>보다 많은 대중들에게 </a:t>
            </a:r>
            <a:r>
              <a:rPr lang="ko-KR" altLang="en-US" b="1" u="sng" dirty="0"/>
              <a:t>플러스알파</a:t>
            </a:r>
            <a:r>
              <a:rPr lang="ko-KR" altLang="en-US" dirty="0"/>
              <a:t>의 재미를 어필해야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43325" y="3828288"/>
            <a:ext cx="10515600" cy="1889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/>
              <a:t>＂실험적 메커니즘</a:t>
            </a:r>
            <a:r>
              <a:rPr lang="en-US" altLang="ko-KR" dirty="0"/>
              <a:t>”</a:t>
            </a:r>
            <a:r>
              <a:rPr lang="ko-KR" altLang="en-US" dirty="0"/>
              <a:t>  </a:t>
            </a:r>
            <a:r>
              <a:rPr lang="en-US" altLang="ko-KR" dirty="0"/>
              <a:t>vs  “</a:t>
            </a:r>
            <a:r>
              <a:rPr lang="ko-KR" altLang="en-US" dirty="0"/>
              <a:t>시장에서 검증된 메커니즘</a:t>
            </a:r>
            <a:r>
              <a:rPr lang="en-US" altLang="ko-KR" dirty="0"/>
              <a:t>”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trike="sngStrike" dirty="0"/>
              <a:t>200</a:t>
            </a:r>
            <a:r>
              <a:rPr lang="ko-KR" altLang="en-US" strike="sngStrike" dirty="0"/>
              <a:t>만원 회수 하려면 어떤 게임을 만들어야 할까</a:t>
            </a:r>
            <a:r>
              <a:rPr lang="en-US" altLang="ko-KR" strike="sngStrike" dirty="0"/>
              <a:t>?</a:t>
            </a:r>
            <a:r>
              <a:rPr lang="ko-KR" altLang="en-US" strike="sngStrike" dirty="0"/>
              <a:t>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BCE561-55DE-E84F-B323-72BF421C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75" y="593590"/>
            <a:ext cx="3853249" cy="567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253412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dirty="0"/>
              <a:t>Project 3</a:t>
            </a:r>
            <a:r>
              <a:rPr lang="ko-KR" altLang="en-US" dirty="0"/>
              <a:t> </a:t>
            </a:r>
            <a:r>
              <a:rPr lang="ko-KR" altLang="en-US" dirty="0" err="1"/>
              <a:t>게임기획서</a:t>
            </a:r>
            <a:r>
              <a:rPr lang="ko-KR" altLang="en-US" dirty="0"/>
              <a:t> </a:t>
            </a:r>
            <a:r>
              <a:rPr lang="en-US" altLang="ko-KR" dirty="0"/>
              <a:t>draft</a:t>
            </a:r>
            <a:br>
              <a:rPr lang="en-US" dirty="0"/>
            </a:b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BB63A0-DA24-6E4D-BD66-8970EF5F140B}"/>
              </a:ext>
            </a:extLst>
          </p:cNvPr>
          <p:cNvSpPr/>
          <p:nvPr/>
        </p:nvSpPr>
        <p:spPr>
          <a:xfrm>
            <a:off x="4471721" y="1476792"/>
            <a:ext cx="4122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0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BFC18DE-BDC9-F44C-8D45-0EC71B7A3145}"/>
              </a:ext>
            </a:extLst>
          </p:cNvPr>
          <p:cNvGrpSpPr/>
          <p:nvPr/>
        </p:nvGrpSpPr>
        <p:grpSpPr>
          <a:xfrm>
            <a:off x="749300" y="418190"/>
            <a:ext cx="10300234" cy="6439810"/>
            <a:chOff x="749300" y="209095"/>
            <a:chExt cx="10300234" cy="64398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FE8A30-C590-044E-BE7A-0B339A5FA39E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3B1FBF-D8E1-114F-B227-49BF923833CC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36427-F5AB-734C-8410-17DFBF53EE24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BAFABC-B4C4-D64B-AD77-2B3467780131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98B8D7-CD1A-4847-B5E7-4C6D18313B30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6BF9E92-6C4D-9C4E-9F53-108C7F98F4D9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0ABE7D5-27C9-0249-8DFD-342D77E5FA9C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DA9F04-467F-E648-84A0-EDDC69ACF802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B383A73-FA59-C64D-80A6-46539973BBFD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9C4F0D3-BF8D-BA45-9F1D-251B966D8C51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3DAEF2C-0FBE-4840-A920-B7511E7DF000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BCEFA04-8144-4A4E-9A5A-21B733E6C9F8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F4B27B-9726-EF44-90B4-6C3E4AE385C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3EA97F-016F-584A-8EB6-87583AFFF5FB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5418367-2911-AC42-91C1-3069AD4432A5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8BD991D-1A3C-394B-BE8B-733D386DD2A2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29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040719" y="1123602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dirty="0" err="1"/>
              <a:t>잉여톤</a:t>
            </a:r>
            <a:r>
              <a:rPr lang="ko-KR" altLang="en-US" dirty="0"/>
              <a:t> </a:t>
            </a:r>
            <a:r>
              <a:rPr lang="en-US" altLang="ko-KR" dirty="0"/>
              <a:t>15</a:t>
            </a:r>
            <a:r>
              <a:rPr lang="ko-KR" altLang="en-US" dirty="0"/>
              <a:t>회</a:t>
            </a:r>
            <a:r>
              <a:rPr lang="en-US" altLang="ko-KR" dirty="0"/>
              <a:t>_</a:t>
            </a:r>
            <a:r>
              <a:rPr lang="ko-KR" altLang="en-US" dirty="0" err="1"/>
              <a:t>김거엽</a:t>
            </a:r>
            <a:r>
              <a:rPr lang="en-US" altLang="ko-KR" dirty="0"/>
              <a:t>_</a:t>
            </a:r>
            <a:r>
              <a:rPr lang="ko-KR" altLang="en-US" dirty="0"/>
              <a:t>발표</a:t>
            </a:r>
            <a:r>
              <a:rPr lang="en-US" altLang="ko-KR" dirty="0"/>
              <a:t>_.</a:t>
            </a:r>
            <a:r>
              <a:rPr lang="en-US" altLang="ko-KR" dirty="0" err="1"/>
              <a:t>avi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0A4C44-91DA-EE42-B33F-38C6D3C0B579}"/>
              </a:ext>
            </a:extLst>
          </p:cNvPr>
          <p:cNvSpPr/>
          <p:nvPr/>
        </p:nvSpPr>
        <p:spPr>
          <a:xfrm>
            <a:off x="3567099" y="333524"/>
            <a:ext cx="505779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7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태초의 시작</a:t>
            </a:r>
            <a:endParaRPr lang="en-US" sz="7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BBF34-3550-824D-A4E5-C2CD2E8247D7}"/>
              </a:ext>
            </a:extLst>
          </p:cNvPr>
          <p:cNvSpPr/>
          <p:nvPr/>
        </p:nvSpPr>
        <p:spPr>
          <a:xfrm>
            <a:off x="4008729" y="5734881"/>
            <a:ext cx="41745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https://www.youtube.com/watch?v=dzeKE_XypYA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7C09C-6786-464E-828C-FE7699E47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5105" y="2945720"/>
            <a:ext cx="5958907" cy="33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462280" y="1924526"/>
            <a:ext cx="11267440" cy="3246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4800" dirty="0" err="1"/>
              <a:t>거엽님</a:t>
            </a:r>
            <a:r>
              <a:rPr lang="ko-KR" altLang="en-US" sz="4800" dirty="0"/>
              <a:t> 결과물을 통해 </a:t>
            </a:r>
            <a:br>
              <a:rPr lang="en-US" altLang="ko-KR" sz="4800" dirty="0"/>
            </a:br>
            <a:br>
              <a:rPr lang="en-US" altLang="ko-KR" sz="4800" dirty="0"/>
            </a:br>
            <a:r>
              <a:rPr lang="ko-KR" altLang="en-US" sz="4800" dirty="0"/>
              <a:t>발상은 얻었지만 </a:t>
            </a:r>
            <a:br>
              <a:rPr lang="en-US" altLang="ko-KR" sz="4800" dirty="0"/>
            </a:br>
            <a:br>
              <a:rPr lang="en-US" altLang="ko-KR" sz="4800" dirty="0"/>
            </a:br>
            <a:r>
              <a:rPr lang="ko-KR" altLang="en-US" sz="4800" dirty="0"/>
              <a:t>상관없는 게임</a:t>
            </a:r>
            <a:br>
              <a:rPr lang="en-US" altLang="ko-KR" sz="4800" dirty="0"/>
            </a:b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62681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스테이지 방식</a:t>
            </a:r>
            <a:endParaRPr lang="en-US" sz="44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C71F1F-C61A-954A-8379-F73EE2CD22A6}"/>
              </a:ext>
            </a:extLst>
          </p:cNvPr>
          <p:cNvGrpSpPr/>
          <p:nvPr/>
        </p:nvGrpSpPr>
        <p:grpSpPr>
          <a:xfrm>
            <a:off x="3952241" y="1107140"/>
            <a:ext cx="7216818" cy="4512028"/>
            <a:chOff x="749300" y="209095"/>
            <a:chExt cx="10300234" cy="643981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A4C5A75-0249-7E4D-9CB8-79CD38F412AC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BBD1368-9D68-424C-9590-CC957A874A47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B6EDC1F-2986-CD4E-AF04-A35F7CFC8C18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DB30478-1EEC-C44D-90AD-21BCFA8A4D60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1095212-24F7-264F-A57A-CDFA2C58431F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1F53C7C-731D-164A-9521-D68C5A7AAE4C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2E61F11-B54E-1342-9BFB-4A2742C0954E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511178C-9199-AD48-8BC9-351239620BF6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E30A4A-DBC1-094B-8E44-7E4591864D29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BE6C1AC-5CB6-674D-8970-2A32C0DEC8D8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1964848-0877-9F4D-B1ED-AB737995C4FA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7AF14BC-881A-BF4E-92C9-39CAF9B19D27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48A93-7727-1D44-A93C-9F44EFE2888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02CEEDF-42AF-DA40-9277-236C17F25920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ACF3E0A-FE17-9D4D-B062-383AFC366A41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12B4581-4C33-8C4C-BEAD-52F31222B891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5FE7787-10EF-F649-9A53-A5F627C9CA31}"/>
              </a:ext>
            </a:extLst>
          </p:cNvPr>
          <p:cNvSpPr/>
          <p:nvPr/>
        </p:nvSpPr>
        <p:spPr>
          <a:xfrm>
            <a:off x="1195266" y="5642547"/>
            <a:ext cx="753217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재미있는 상호작용 이란</a:t>
            </a:r>
            <a:r>
              <a:rPr lang="en-US" altLang="ko-KR" dirty="0"/>
              <a:t>?</a:t>
            </a:r>
            <a:r>
              <a:rPr lang="ko-KR" altLang="en-US" dirty="0"/>
              <a:t> 조작을 통해 흥미를 유발하게 되는 것</a:t>
            </a:r>
            <a:br>
              <a:rPr lang="en-US" altLang="ko-KR" dirty="0"/>
            </a:br>
            <a:r>
              <a:rPr lang="ko-KR" altLang="en-US" dirty="0"/>
              <a:t>연출 센스 </a:t>
            </a:r>
            <a:r>
              <a:rPr lang="en-US" altLang="ko-KR" dirty="0"/>
              <a:t>:</a:t>
            </a:r>
            <a:r>
              <a:rPr lang="ko-KR" altLang="en-US" dirty="0"/>
              <a:t> 플레이어의 오감을 게임 모든 구성 요소를 통해 놀라움을 </a:t>
            </a:r>
            <a:r>
              <a:rPr lang="ko-KR" altLang="en-US" dirty="0" err="1"/>
              <a:t>주는것</a:t>
            </a:r>
            <a:br>
              <a:rPr lang="en-US" altLang="ko-KR" dirty="0"/>
            </a:br>
            <a:r>
              <a:rPr lang="ko-KR" altLang="en-US" dirty="0"/>
              <a:t>감각 구현 </a:t>
            </a:r>
            <a:r>
              <a:rPr lang="en-US" altLang="ko-KR" dirty="0"/>
              <a:t>:</a:t>
            </a:r>
            <a:r>
              <a:rPr lang="ko-KR" altLang="en-US" dirty="0"/>
              <a:t> 조작을 통해서 오늘 결과의 느낌이 자연스러운 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70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 rot="5400000">
            <a:off x="2974055" y="278759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874898" y="427083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BE5612-CD22-B34B-8907-0BC08527DE5B}"/>
              </a:ext>
            </a:extLst>
          </p:cNvPr>
          <p:cNvSpPr/>
          <p:nvPr/>
        </p:nvSpPr>
        <p:spPr>
          <a:xfrm>
            <a:off x="3686747" y="26235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EA50DA-CE60-A248-A464-52702A2E1790}"/>
              </a:ext>
            </a:extLst>
          </p:cNvPr>
          <p:cNvSpPr/>
          <p:nvPr/>
        </p:nvSpPr>
        <p:spPr>
          <a:xfrm>
            <a:off x="3686747" y="1966374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686747" y="1173106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915665" y="5908100"/>
            <a:ext cx="52763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일반 적으로 </a:t>
            </a:r>
            <a:r>
              <a:rPr lang="ko-KR" altLang="en-US" sz="1600" dirty="0" err="1">
                <a:latin typeface="Arial" panose="020B0604020202020204" pitchFamily="34" charset="0"/>
              </a:rPr>
              <a:t>종스크롤</a:t>
            </a:r>
            <a:r>
              <a:rPr lang="en-US" altLang="ko-KR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</a:rPr>
              <a:t>형태의 슈팅 게임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초록색 주인공은 역시 초록색 총알  발사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E256C6-B08E-7246-9C54-BB32C25AD739}"/>
              </a:ext>
            </a:extLst>
          </p:cNvPr>
          <p:cNvSpPr/>
          <p:nvPr/>
        </p:nvSpPr>
        <p:spPr>
          <a:xfrm>
            <a:off x="5853488" y="257538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E668A5-6E7C-D94F-BFB2-7B50CC0C73E4}"/>
              </a:ext>
            </a:extLst>
          </p:cNvPr>
          <p:cNvSpPr/>
          <p:nvPr/>
        </p:nvSpPr>
        <p:spPr>
          <a:xfrm>
            <a:off x="5853488" y="20942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098C953-DBA5-0240-95BF-C8F0D9248633}"/>
              </a:ext>
            </a:extLst>
          </p:cNvPr>
          <p:cNvSpPr/>
          <p:nvPr/>
        </p:nvSpPr>
        <p:spPr>
          <a:xfrm>
            <a:off x="4426637" y="196637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03E0768-22FA-FA4C-B511-85EE2ECCBC7E}"/>
              </a:ext>
            </a:extLst>
          </p:cNvPr>
          <p:cNvSpPr/>
          <p:nvPr/>
        </p:nvSpPr>
        <p:spPr>
          <a:xfrm>
            <a:off x="5193276" y="2017680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1A3FA8-AF31-9E4D-A766-497C03E48C92}"/>
              </a:ext>
            </a:extLst>
          </p:cNvPr>
          <p:cNvSpPr/>
          <p:nvPr/>
        </p:nvSpPr>
        <p:spPr>
          <a:xfrm>
            <a:off x="6770412" y="5427283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일반 슈팅 상태 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발사 모드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92D050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CB3C05-DFEE-BB44-8BA5-5D923661A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963184"/>
              </p:ext>
            </p:extLst>
          </p:nvPr>
        </p:nvGraphicFramePr>
        <p:xfrm>
          <a:off x="2104878" y="4629170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1 </a:t>
            </a:r>
            <a:r>
              <a:rPr lang="ko-KR" altLang="en-US" sz="4400" dirty="0" err="1"/>
              <a:t>팩맨</a:t>
            </a:r>
            <a:r>
              <a:rPr lang="ko-KR" altLang="en-US" sz="4400" dirty="0"/>
              <a:t> </a:t>
            </a:r>
            <a:r>
              <a:rPr lang="ko-KR" altLang="en-US" sz="4400" dirty="0" err="1"/>
              <a:t>슈터</a:t>
            </a:r>
            <a:r>
              <a:rPr lang="ko-KR" altLang="en-US" sz="4400" dirty="0"/>
              <a:t> 장르 스테이지 방식</a:t>
            </a:r>
            <a:endParaRPr lang="en-US"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30C053-41AE-4349-A4D4-7959B686D084}"/>
              </a:ext>
            </a:extLst>
          </p:cNvPr>
          <p:cNvSpPr/>
          <p:nvPr/>
        </p:nvSpPr>
        <p:spPr>
          <a:xfrm>
            <a:off x="5089489" y="420597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1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 rot="5400000">
            <a:off x="1398125" y="453627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3839181" y="4246569"/>
            <a:ext cx="573269" cy="53521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2672433" y="142964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4363552" y="160653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4931370" y="149390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3578661" y="149925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771892" y="1749916"/>
            <a:ext cx="5276335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 err="1">
                <a:latin typeface="Arial" panose="020B0604020202020204" pitchFamily="34" charset="0"/>
              </a:rPr>
              <a:t>버추얼</a:t>
            </a:r>
            <a:r>
              <a:rPr lang="ko-KR" altLang="en-US" sz="1600" dirty="0">
                <a:latin typeface="Arial" panose="020B0604020202020204" pitchFamily="34" charset="0"/>
              </a:rPr>
              <a:t> 조이스틱을 꾹 눌러 </a:t>
            </a:r>
            <a:r>
              <a:rPr lang="en-US" altLang="ko-KR" sz="1600" dirty="0">
                <a:latin typeface="Arial" panose="020B0604020202020204" pitchFamily="34" charset="0"/>
              </a:rPr>
              <a:t>3</a:t>
            </a:r>
            <a:r>
              <a:rPr lang="ko-KR" altLang="en-US" sz="1600" dirty="0">
                <a:latin typeface="Arial" panose="020B0604020202020204" pitchFamily="34" charset="0"/>
              </a:rPr>
              <a:t>초 동안 흡수 모드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 필드 상에 적이 쏜 같은 색상의 총알을 습득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dirty="0"/>
              <a:t>※</a:t>
            </a:r>
            <a:r>
              <a:rPr lang="ko-KR" altLang="en-US" sz="1600" dirty="0">
                <a:latin typeface="Arial" panose="020B0604020202020204" pitchFamily="34" charset="0"/>
              </a:rPr>
              <a:t> 흡수 모드 동안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총알을 발사 불가능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sz="1600" strike="sngStrike" dirty="0"/>
              <a:t>※</a:t>
            </a:r>
            <a:r>
              <a:rPr lang="ko-KR" altLang="en-US" sz="1800" strike="sngStrike" dirty="0">
                <a:latin typeface="Arial" panose="020B0604020202020204" pitchFamily="34" charset="0"/>
              </a:rPr>
              <a:t> </a:t>
            </a:r>
            <a:r>
              <a:rPr lang="ko-KR" altLang="en-US" sz="1600" strike="sngStrike" dirty="0">
                <a:latin typeface="Arial" panose="020B0604020202020204" pitchFamily="34" charset="0"/>
              </a:rPr>
              <a:t>다른 오브젝트나 적의 특별 스킬은 </a:t>
            </a:r>
            <a:r>
              <a:rPr lang="ko-KR" altLang="en-US" sz="1600" strike="sngStrike" dirty="0" err="1">
                <a:latin typeface="Arial" panose="020B0604020202020204" pitchFamily="34" charset="0"/>
              </a:rPr>
              <a:t>데미지를</a:t>
            </a:r>
            <a:r>
              <a:rPr lang="ko-KR" altLang="en-US" sz="1600" strike="sngStrike" dirty="0">
                <a:latin typeface="Arial" panose="020B0604020202020204" pitchFamily="34" charset="0"/>
              </a:rPr>
              <a:t> 받을 수 있다</a:t>
            </a:r>
            <a:endParaRPr lang="en-US" altLang="ko-KR" sz="1600" strike="sngStrike" dirty="0"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040FB1-1EEC-204B-8511-7A371B028A57}"/>
              </a:ext>
            </a:extLst>
          </p:cNvPr>
          <p:cNvSpPr/>
          <p:nvPr/>
        </p:nvSpPr>
        <p:spPr>
          <a:xfrm>
            <a:off x="6771892" y="1171630"/>
            <a:ext cx="3191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 err="1">
                <a:solidFill>
                  <a:srgbClr val="FFC000"/>
                </a:solidFill>
                <a:latin typeface="Arial" panose="020B0604020202020204" pitchFamily="34" charset="0"/>
              </a:rPr>
              <a:t>팩맨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 상태  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흡수 모드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BF9E92-6C4D-9C4E-9F53-108C7F98F4D9}"/>
              </a:ext>
            </a:extLst>
          </p:cNvPr>
          <p:cNvSpPr/>
          <p:nvPr/>
        </p:nvSpPr>
        <p:spPr>
          <a:xfrm>
            <a:off x="3084244" y="402446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ABE7D5-27C9-0249-8DFD-342D77E5FA9C}"/>
              </a:ext>
            </a:extLst>
          </p:cNvPr>
          <p:cNvSpPr/>
          <p:nvPr/>
        </p:nvSpPr>
        <p:spPr>
          <a:xfrm>
            <a:off x="2677240" y="3553828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DA9F04-467F-E648-84A0-EDDC69ACF802}"/>
              </a:ext>
            </a:extLst>
          </p:cNvPr>
          <p:cNvSpPr/>
          <p:nvPr/>
        </p:nvSpPr>
        <p:spPr>
          <a:xfrm>
            <a:off x="5126848" y="418348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383A73-FA59-C64D-80A6-46539973BBFD}"/>
              </a:ext>
            </a:extLst>
          </p:cNvPr>
          <p:cNvSpPr/>
          <p:nvPr/>
        </p:nvSpPr>
        <p:spPr>
          <a:xfrm>
            <a:off x="5250589" y="353637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9C4F0D3-BF8D-BA45-9F1D-251B966D8C51}"/>
              </a:ext>
            </a:extLst>
          </p:cNvPr>
          <p:cNvSpPr/>
          <p:nvPr/>
        </p:nvSpPr>
        <p:spPr>
          <a:xfrm>
            <a:off x="2601092" y="3013702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DAEF2C-0FBE-4840-A920-B7511E7DF000}"/>
              </a:ext>
            </a:extLst>
          </p:cNvPr>
          <p:cNvSpPr/>
          <p:nvPr/>
        </p:nvSpPr>
        <p:spPr>
          <a:xfrm>
            <a:off x="5198188" y="3032839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0D7A373-5A95-974E-8710-388E5609D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555005"/>
              </p:ext>
            </p:extLst>
          </p:nvPr>
        </p:nvGraphicFramePr>
        <p:xfrm>
          <a:off x="358955" y="47693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217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838200" y="1508820"/>
            <a:ext cx="92913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SzPts val="4400"/>
              <a:buAutoNum type="arabicParenR"/>
            </a:pPr>
            <a:r>
              <a:rPr lang="ko-KR" altLang="en-US" sz="1600" dirty="0">
                <a:latin typeface="Arial" panose="020B0604020202020204" pitchFamily="34" charset="0"/>
              </a:rPr>
              <a:t>안드로이드 버전 구현 </a:t>
            </a:r>
            <a:r>
              <a:rPr lang="en-US" altLang="ko-KR" sz="1600" dirty="0">
                <a:latin typeface="Arial" panose="020B0604020202020204" pitchFamily="34" charset="0"/>
              </a:rPr>
              <a:t>–</a:t>
            </a:r>
            <a:r>
              <a:rPr lang="ko-KR" altLang="en-US" sz="1600" dirty="0">
                <a:latin typeface="Arial" panose="020B0604020202020204" pitchFamily="34" charset="0"/>
              </a:rPr>
              <a:t> 안드로이드에서 가상 </a:t>
            </a:r>
            <a:r>
              <a:rPr lang="ko-KR" altLang="en-US" sz="1600" dirty="0" err="1">
                <a:latin typeface="Arial" panose="020B0604020202020204" pitchFamily="34" charset="0"/>
              </a:rPr>
              <a:t>조이패드로</a:t>
            </a:r>
            <a:r>
              <a:rPr lang="ko-KR" altLang="en-US" sz="1600" dirty="0">
                <a:latin typeface="Arial" panose="020B0604020202020204" pitchFamily="34" charset="0"/>
              </a:rPr>
              <a:t> 조작 가능하게 한다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 marL="342900" indent="-342900">
              <a:buSzPts val="4400"/>
              <a:buAutoNum type="arabicParenR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 marL="342900" indent="-342900">
              <a:buSzPts val="4400"/>
              <a:buAutoNum type="arabicParenR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 marL="342900" indent="-342900">
              <a:buSzPts val="4400"/>
              <a:buAutoNum type="arabicParenR"/>
            </a:pPr>
            <a:r>
              <a:rPr lang="ko-KR" altLang="en-US" sz="1600" dirty="0">
                <a:latin typeface="Arial" panose="020B0604020202020204" pitchFamily="34" charset="0"/>
              </a:rPr>
              <a:t>레벨 </a:t>
            </a:r>
            <a:r>
              <a:rPr lang="en-US" altLang="ko-KR" sz="1600" dirty="0">
                <a:latin typeface="Arial" panose="020B0604020202020204" pitchFamily="34" charset="0"/>
              </a:rPr>
              <a:t>1-3</a:t>
            </a:r>
            <a:r>
              <a:rPr lang="ko-KR" altLang="en-US" sz="1600" dirty="0">
                <a:latin typeface="Arial" panose="020B0604020202020204" pitchFamily="34" charset="0"/>
              </a:rPr>
              <a:t> 까지 구현 </a:t>
            </a:r>
            <a:r>
              <a:rPr lang="en-US" altLang="ko-KR" sz="1600" dirty="0">
                <a:latin typeface="Arial" panose="020B0604020202020204" pitchFamily="34" charset="0"/>
              </a:rPr>
              <a:t>(</a:t>
            </a:r>
            <a:r>
              <a:rPr lang="ko-KR" altLang="en-US" sz="1600" dirty="0">
                <a:latin typeface="Arial" panose="020B0604020202020204" pitchFamily="34" charset="0"/>
              </a:rPr>
              <a:t>몬스터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 err="1">
                <a:latin typeface="Arial" panose="020B0604020202020204" pitchFamily="34" charset="0"/>
              </a:rPr>
              <a:t>레벨디자인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캐릭터 디자인</a:t>
            </a:r>
            <a:r>
              <a:rPr lang="en-US" altLang="ko-KR" sz="1600" dirty="0"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앞으로 계획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8320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199" y="222885"/>
            <a:ext cx="1024432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3 </a:t>
            </a:r>
            <a:r>
              <a:rPr lang="ko-KR" altLang="en-US" sz="4400" dirty="0"/>
              <a:t>의거</a:t>
            </a:r>
            <a:r>
              <a:rPr lang="en-US" altLang="ko-KR" sz="4400" dirty="0"/>
              <a:t>(Terror or punishment) </a:t>
            </a:r>
            <a:r>
              <a:rPr lang="ko-KR" altLang="en-US" sz="4400" dirty="0"/>
              <a:t> </a:t>
            </a:r>
            <a:r>
              <a:rPr lang="en-US" altLang="ko-KR" sz="4400" dirty="0"/>
              <a:t> 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6"/>
            <a:ext cx="11353801" cy="407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일제 시대 </a:t>
            </a:r>
            <a:r>
              <a:rPr lang="en-US" altLang="ko-KR" sz="3200" dirty="0">
                <a:latin typeface="Arial" panose="020B0604020202020204" pitchFamily="34" charset="0"/>
              </a:rPr>
              <a:t>‘</a:t>
            </a:r>
            <a:r>
              <a:rPr lang="ko-KR" altLang="en-US" sz="3200" dirty="0">
                <a:latin typeface="Arial" panose="020B0604020202020204" pitchFamily="34" charset="0"/>
              </a:rPr>
              <a:t>의열단</a:t>
            </a:r>
            <a:r>
              <a:rPr lang="en-US" altLang="ko-KR" sz="3200" dirty="0">
                <a:latin typeface="Arial" panose="020B0604020202020204" pitchFamily="34" charset="0"/>
              </a:rPr>
              <a:t>’</a:t>
            </a:r>
            <a:r>
              <a:rPr lang="ko-KR" altLang="en-US" sz="3200" dirty="0">
                <a:latin typeface="Arial" panose="020B0604020202020204" pitchFamily="34" charset="0"/>
              </a:rPr>
              <a:t>에서 아이디어를 얻음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하지만 일제 시대와 실질적인 고증보다 가상의 국가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에서 독립 운동을 하는 것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u="sng" dirty="0" err="1">
                <a:solidFill>
                  <a:srgbClr val="FF0000"/>
                </a:solidFill>
                <a:latin typeface="Arial" panose="020B0604020202020204" pitchFamily="34" charset="0"/>
              </a:rPr>
              <a:t>불릿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타임을 딱 한번 사용 할 수 있다</a:t>
            </a:r>
            <a:r>
              <a:rPr lang="en-US" altLang="ko-KR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endParaRPr lang="en-US" altLang="ko-KR" sz="3200" u="sng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나이프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총기 </a:t>
            </a:r>
            <a:r>
              <a:rPr lang="en-US" altLang="ko-KR" sz="3200" dirty="0">
                <a:latin typeface="Arial" panose="020B0604020202020204" pitchFamily="34" charset="0"/>
              </a:rPr>
              <a:t>1</a:t>
            </a:r>
            <a:r>
              <a:rPr lang="ko-KR" altLang="en-US" sz="3200" dirty="0">
                <a:latin typeface="Arial" panose="020B0604020202020204" pitchFamily="34" charset="0"/>
              </a:rPr>
              <a:t>발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폭탄 던지기 무조건 </a:t>
            </a:r>
            <a:r>
              <a:rPr lang="ko-KR" altLang="en-US" sz="3200" dirty="0" err="1">
                <a:latin typeface="Arial" panose="020B0604020202020204" pitchFamily="34" charset="0"/>
              </a:rPr>
              <a:t>타켓을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제거하면된다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en-US" altLang="ko-KR" sz="3200" dirty="0">
                <a:latin typeface="Arial" panose="020B0604020202020204" pitchFamily="34" charset="0"/>
              </a:rPr>
              <a:t>-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잡임</a:t>
            </a:r>
            <a:r>
              <a:rPr lang="ko-KR" altLang="en-US" sz="3200" dirty="0">
                <a:latin typeface="Arial" panose="020B0604020202020204" pitchFamily="34" charset="0"/>
              </a:rPr>
              <a:t> 액션 게임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7896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dirty="0"/>
              <a:t>Idea 4 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B5EE74-8C9F-A94F-B792-BF965AAB0BBC}"/>
              </a:ext>
            </a:extLst>
          </p:cNvPr>
          <p:cNvSpPr/>
          <p:nvPr/>
        </p:nvSpPr>
        <p:spPr>
          <a:xfrm>
            <a:off x="3272315" y="735518"/>
            <a:ext cx="53367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err="1"/>
              <a:t>종스크롤</a:t>
            </a:r>
            <a:r>
              <a:rPr lang="ko-KR" altLang="en-US" sz="3200" dirty="0"/>
              <a:t> </a:t>
            </a:r>
            <a:r>
              <a:rPr lang="ko-KR" altLang="en-US" sz="3200" dirty="0" err="1"/>
              <a:t>스와이프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공던지기</a:t>
            </a:r>
            <a:endParaRPr lang="en-US" sz="3200" dirty="0"/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BA945256-7FB9-E441-9DEF-512E6E6A517E}"/>
              </a:ext>
            </a:extLst>
          </p:cNvPr>
          <p:cNvSpPr/>
          <p:nvPr/>
        </p:nvSpPr>
        <p:spPr>
          <a:xfrm>
            <a:off x="4247188" y="3292720"/>
            <a:ext cx="1008993" cy="977462"/>
          </a:xfrm>
          <a:prstGeom prst="plus">
            <a:avLst>
              <a:gd name="adj" fmla="val 41129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524ED7-C054-E549-9178-5D46C6E28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7121"/>
            <a:ext cx="2818369" cy="5071596"/>
          </a:xfrm>
          <a:prstGeom prst="rect">
            <a:avLst/>
          </a:prstGeom>
        </p:spPr>
      </p:pic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3727601" y="5532437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3200" dirty="0"/>
              <a:t>Designer’s inspire</a:t>
            </a:r>
            <a:endParaRPr lang="ko-KR" alt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249B6-8B60-A546-8A5D-D00B1D914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642" y="2354316"/>
            <a:ext cx="5614780" cy="33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0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2342493" y="266271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ko-KR" altLang="en-US" dirty="0"/>
              <a:t>태초의 시작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E24C70-A84C-5844-8AA2-E77E1C2CA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504" y="1690688"/>
            <a:ext cx="8128000" cy="457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14:cNvPr>
              <p14:cNvContentPartPr/>
              <p14:nvPr/>
            </p14:nvContentPartPr>
            <p14:xfrm>
              <a:off x="3545383" y="4512492"/>
              <a:ext cx="90000" cy="21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6383" y="4503852"/>
                <a:ext cx="1076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14:cNvPr>
              <p14:cNvContentPartPr/>
              <p14:nvPr/>
            </p14:nvContentPartPr>
            <p14:xfrm>
              <a:off x="3598303" y="4545972"/>
              <a:ext cx="141120" cy="25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89663" y="4537332"/>
                <a:ext cx="158760" cy="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733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592244" y="583905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 err="1">
                <a:latin typeface="+mj-ea"/>
              </a:rPr>
              <a:t>Time.deltatime</a:t>
            </a:r>
            <a:r>
              <a:rPr lang="ko-KR" altLang="en-US" sz="2000" dirty="0">
                <a:latin typeface="+mj-ea"/>
              </a:rPr>
              <a:t>에 따라 </a:t>
            </a:r>
            <a:r>
              <a:rPr lang="en-US" altLang="ko-KR" sz="2000" dirty="0" err="1">
                <a:latin typeface="+mj-ea"/>
              </a:rPr>
              <a:t>Verticall</a:t>
            </a:r>
            <a:r>
              <a:rPr lang="en-US" altLang="ko-KR" sz="2000" dirty="0">
                <a:latin typeface="+mj-ea"/>
              </a:rPr>
              <a:t> Scroll 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2800"/>
              <a:buNone/>
            </a:pPr>
            <a:endParaRPr lang="en-US" altLang="ko-KR" sz="2000" dirty="0">
              <a:latin typeface="+mj-ea"/>
            </a:endParaRP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>
                <a:latin typeface="+mj-ea"/>
              </a:rPr>
              <a:t>Block</a:t>
            </a:r>
            <a:r>
              <a:rPr lang="ko-KR" altLang="en-US" sz="2000" dirty="0">
                <a:latin typeface="+mj-ea"/>
              </a:rPr>
              <a:t>들을 움직이지 않음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캐릭터가 뒤에 스크롤 의해서 압축되면 캐릭터 사망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떨어진 물건은 다시 회수 할 수 있음 일부 철제 배치 가능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/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4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12950" y="7610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Vertical Scroll Swipe</a:t>
            </a:r>
            <a:endParaRPr strike="sngStrike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1067373" y="1017572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*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 그리드 단위로 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픽셀</a:t>
            </a:r>
            <a:r>
              <a:rPr lang="en-US" altLang="ko-KR" sz="2000" dirty="0">
                <a:latin typeface="+mj-ea"/>
                <a:ea typeface="+mj-ea"/>
              </a:rPr>
              <a:t>/</a:t>
            </a:r>
            <a:r>
              <a:rPr lang="ko-KR" altLang="en-US" sz="2000" dirty="0">
                <a:latin typeface="+mj-ea"/>
                <a:ea typeface="+mj-ea"/>
              </a:rPr>
              <a:t>초 </a:t>
            </a:r>
            <a:r>
              <a:rPr lang="en-US" altLang="ko-KR" sz="2000" dirty="0">
                <a:latin typeface="+mj-ea"/>
                <a:ea typeface="+mj-ea"/>
              </a:rPr>
              <a:t>Vertical Scroll</a:t>
            </a:r>
            <a:r>
              <a:rPr lang="ko-KR" altLang="en-US" sz="2000" dirty="0">
                <a:latin typeface="+mj-ea"/>
                <a:ea typeface="+mj-ea"/>
              </a:rPr>
              <a:t> 이동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Swipe Brick</a:t>
            </a:r>
            <a:r>
              <a:rPr lang="ko-KR" altLang="en-US" sz="2000" dirty="0" err="1">
                <a:latin typeface="+mj-ea"/>
                <a:ea typeface="+mj-ea"/>
              </a:rPr>
              <a:t>를</a:t>
            </a:r>
            <a:r>
              <a:rPr lang="ko-KR" altLang="en-US" sz="2000" dirty="0">
                <a:latin typeface="+mj-ea"/>
                <a:ea typeface="+mj-ea"/>
              </a:rPr>
              <a:t> 베이스로 하되</a:t>
            </a:r>
            <a:r>
              <a:rPr lang="en-US" altLang="ko-KR" sz="2000" dirty="0">
                <a:latin typeface="+mj-ea"/>
                <a:ea typeface="+mj-ea"/>
              </a:rPr>
              <a:t>,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180</a:t>
            </a:r>
            <a:r>
              <a:rPr lang="ko-KR" altLang="en-US" sz="2000" dirty="0">
                <a:latin typeface="+mj-ea"/>
                <a:ea typeface="+mj-ea"/>
              </a:rPr>
              <a:t>도 조준 가능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적도 나를 공격할 수 있게끔 하는 것을 고려</a:t>
            </a: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적의 </a:t>
            </a:r>
            <a:r>
              <a:rPr lang="ko-KR" altLang="en-US" sz="2000" dirty="0" err="1">
                <a:latin typeface="+mj-ea"/>
                <a:ea typeface="+mj-ea"/>
              </a:rPr>
              <a:t>슈팅점선은</a:t>
            </a:r>
            <a:r>
              <a:rPr lang="ko-KR" altLang="en-US" sz="2000" dirty="0">
                <a:latin typeface="+mj-ea"/>
                <a:ea typeface="+mj-ea"/>
              </a:rPr>
              <a:t> 항상 보여줌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93457"/>
              </p:ext>
            </p:extLst>
          </p:nvPr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42D114F-31CE-2842-BC2F-1D2DA6C839C5}"/>
              </a:ext>
            </a:extLst>
          </p:cNvPr>
          <p:cNvSpPr/>
          <p:nvPr/>
        </p:nvSpPr>
        <p:spPr>
          <a:xfrm>
            <a:off x="7635596" y="6126248"/>
            <a:ext cx="3972562" cy="264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ko-KR" altLang="en-US" dirty="0">
                <a:highlight>
                  <a:srgbClr val="00FFFF"/>
                </a:highlight>
                <a:latin typeface="+mj-ea"/>
              </a:rPr>
              <a:t>파란색 라인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블록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바닥 </a:t>
            </a:r>
            <a:r>
              <a:rPr lang="en-US" altLang="ko-KR" dirty="0">
                <a:latin typeface="+mj-ea"/>
              </a:rPr>
              <a:t>:</a:t>
            </a:r>
            <a:r>
              <a:rPr lang="ko-KR" altLang="en-US" dirty="0">
                <a:latin typeface="+mj-ea"/>
              </a:rPr>
              <a:t> 물건이 </a:t>
            </a:r>
            <a:r>
              <a:rPr lang="ko-KR" altLang="en-US" dirty="0" err="1">
                <a:latin typeface="+mj-ea"/>
              </a:rPr>
              <a:t>바운스</a:t>
            </a:r>
            <a:r>
              <a:rPr lang="ko-KR" altLang="en-US" dirty="0">
                <a:latin typeface="+mj-ea"/>
              </a:rPr>
              <a:t> 하게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B107-36D8-7941-996B-78BD7D4B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관점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A2CD4-AC31-0748-9C79-8C445FD22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1478269"/>
            <a:ext cx="8408894" cy="50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9D73A8-0CD3-6E45-8CD3-552F145B4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095" y="1738816"/>
            <a:ext cx="5635669" cy="3955098"/>
          </a:xfrm>
          <a:prstGeom prst="rect">
            <a:avLst/>
          </a:prstGeom>
        </p:spPr>
      </p:pic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506626"/>
            <a:ext cx="9144000" cy="190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sz="4400" dirty="0"/>
              <a:t>“</a:t>
            </a:r>
            <a:r>
              <a:rPr lang="ko-KR" altLang="en-US" sz="4400" dirty="0"/>
              <a:t>벌룬라이더을 통한 교훈</a:t>
            </a:r>
            <a:r>
              <a:rPr lang="en-US" altLang="ko-KR" sz="4400" dirty="0"/>
              <a:t>?!”</a:t>
            </a:r>
            <a:br>
              <a:rPr lang="en-US" altLang="ko-KR" sz="4400" dirty="0"/>
            </a:b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402295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591065" y="73351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en-US" altLang="ko-KR" dirty="0" err="1">
                <a:solidFill>
                  <a:schemeClr val="tx1"/>
                </a:solidFill>
              </a:rPr>
              <a:t>GameMechanic</a:t>
            </a:r>
            <a:r>
              <a:rPr lang="en-US" altLang="ko-KR" dirty="0">
                <a:solidFill>
                  <a:schemeClr val="tx1"/>
                </a:solidFill>
              </a:rPr>
              <a:t> + Code” </a:t>
            </a:r>
            <a:r>
              <a:rPr lang="ko-KR" altLang="en-US" dirty="0">
                <a:solidFill>
                  <a:schemeClr val="tx1"/>
                </a:solidFill>
              </a:rPr>
              <a:t>로만 </a:t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dirty="0">
                <a:solidFill>
                  <a:srgbClr val="FF0000"/>
                </a:solidFill>
              </a:rPr>
              <a:t>천~</a:t>
            </a:r>
            <a:r>
              <a:rPr lang="en-US" altLang="ko-KR" dirty="0">
                <a:solidFill>
                  <a:srgbClr val="FF0000"/>
                </a:solidFill>
              </a:rPr>
              <a:t>10</a:t>
            </a:r>
            <a:r>
              <a:rPr lang="en-US" dirty="0">
                <a:solidFill>
                  <a:srgbClr val="FF0000"/>
                </a:solidFill>
              </a:rPr>
              <a:t>만 </a:t>
            </a:r>
            <a:r>
              <a:rPr lang="en-US" dirty="0" err="1">
                <a:solidFill>
                  <a:srgbClr val="FF0000"/>
                </a:solidFill>
              </a:rPr>
              <a:t>다운로드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실현</a:t>
            </a:r>
            <a:r>
              <a:rPr lang="en-US" altLang="ko-KR" dirty="0">
                <a:solidFill>
                  <a:schemeClr val="tx1"/>
                </a:solidFill>
              </a:rPr>
              <a:t>?!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1780815" y="2855556"/>
            <a:ext cx="3460377" cy="2653553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알고 있는 기본 문법들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1780815" y="2721085"/>
            <a:ext cx="3460377" cy="1073598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시도해 보는 메카닉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1780816" y="3328518"/>
            <a:ext cx="609601" cy="466165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452717" y="2105118"/>
            <a:ext cx="10515600" cy="1491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70의 </a:t>
            </a:r>
            <a:r>
              <a:rPr lang="en-US" dirty="0" err="1"/>
              <a:t>친숙함과</a:t>
            </a:r>
            <a:r>
              <a:rPr lang="en-US" dirty="0"/>
              <a:t> 30 </a:t>
            </a:r>
            <a:r>
              <a:rPr lang="en-US" dirty="0" err="1"/>
              <a:t>참신함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dirty="0"/>
            </a:b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u="sng" dirty="0">
                <a:solidFill>
                  <a:srgbClr val="FF0000"/>
                </a:solidFill>
              </a:rPr>
              <a:t>"</a:t>
            </a:r>
            <a:r>
              <a:rPr lang="en-US" b="1" u="sng" dirty="0" err="1">
                <a:solidFill>
                  <a:srgbClr val="FF0000"/>
                </a:solidFill>
              </a:rPr>
              <a:t>사용자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  <a:r>
              <a:rPr lang="en-US" b="1" u="sng" dirty="0" err="1">
                <a:solidFill>
                  <a:srgbClr val="FF0000"/>
                </a:solidFill>
              </a:rPr>
              <a:t>중심</a:t>
            </a:r>
            <a:r>
              <a:rPr lang="ko-KR" altLang="en-US" b="1" u="sng" dirty="0">
                <a:solidFill>
                  <a:srgbClr val="FF0000"/>
                </a:solidFill>
              </a:rPr>
              <a:t>이 진리다</a:t>
            </a:r>
            <a:r>
              <a:rPr lang="en-US" altLang="ko-KR" b="1" u="sng" dirty="0">
                <a:solidFill>
                  <a:srgbClr val="FF0000"/>
                </a:solidFill>
              </a:rPr>
              <a:t>!”</a:t>
            </a:r>
            <a:endParaRPr lang="en-US" b="1" u="sng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dirty="0" err="1"/>
              <a:t>결국</a:t>
            </a:r>
            <a:r>
              <a:rPr lang="en-US" dirty="0"/>
              <a:t> </a:t>
            </a:r>
            <a:r>
              <a:rPr lang="en-US" dirty="0" err="1"/>
              <a:t>게임은</a:t>
            </a:r>
            <a:r>
              <a:rPr lang="en-US" dirty="0"/>
              <a:t> </a:t>
            </a:r>
            <a:r>
              <a:rPr lang="en-US" dirty="0" err="1"/>
              <a:t>사용자에게</a:t>
            </a:r>
            <a:r>
              <a:rPr lang="en-US" dirty="0"/>
              <a:t> </a:t>
            </a:r>
            <a:r>
              <a:rPr lang="en-US" dirty="0" err="1"/>
              <a:t>즐거움과</a:t>
            </a:r>
            <a:r>
              <a:rPr lang="en-US" dirty="0"/>
              <a:t> </a:t>
            </a:r>
            <a:r>
              <a:rPr lang="en-US" dirty="0" err="1"/>
              <a:t>신박한</a:t>
            </a:r>
            <a:r>
              <a:rPr lang="en-US" dirty="0"/>
              <a:t> </a:t>
            </a:r>
            <a:r>
              <a:rPr lang="en-US" dirty="0" err="1"/>
              <a:t>경험을</a:t>
            </a:r>
            <a:r>
              <a:rPr lang="en-US" dirty="0"/>
              <a:t> </a:t>
            </a:r>
            <a:r>
              <a:rPr lang="en-US" dirty="0" err="1"/>
              <a:t>주기</a:t>
            </a:r>
            <a:r>
              <a:rPr lang="en-US" dirty="0"/>
              <a:t> </a:t>
            </a:r>
            <a:r>
              <a:rPr lang="en-US" dirty="0" err="1"/>
              <a:t>위한</a:t>
            </a:r>
            <a:r>
              <a:rPr lang="en-US" dirty="0"/>
              <a:t> </a:t>
            </a:r>
            <a:r>
              <a:rPr lang="en-US" dirty="0" err="1"/>
              <a:t>것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42951-229F-E44C-B9DE-8CB1362EAB7C}"/>
              </a:ext>
            </a:extLst>
          </p:cNvPr>
          <p:cNvSpPr/>
          <p:nvPr/>
        </p:nvSpPr>
        <p:spPr>
          <a:xfrm>
            <a:off x="3829995" y="0"/>
            <a:ext cx="4532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ko-KR" sz="5400" b="1" cap="none" spc="0" dirty="0">
                <a:ln/>
                <a:solidFill>
                  <a:schemeClr val="accent4"/>
                </a:solidFill>
                <a:effectLst/>
              </a:rPr>
              <a:t>“</a:t>
            </a:r>
            <a:r>
              <a:rPr lang="ko-KR" altLang="en-US" sz="5400" b="1" cap="none" spc="0" dirty="0">
                <a:ln/>
                <a:solidFill>
                  <a:schemeClr val="accent4"/>
                </a:solidFill>
                <a:effectLst/>
              </a:rPr>
              <a:t>위대한 목표</a:t>
            </a:r>
            <a:r>
              <a:rPr lang="en-US" altLang="ko-KR" sz="5400" b="1" dirty="0">
                <a:ln/>
                <a:solidFill>
                  <a:schemeClr val="accent4"/>
                </a:solidFill>
              </a:rPr>
              <a:t>”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674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5882</TotalTime>
  <Words>492</Words>
  <Application>Microsoft Macintosh PowerPoint</Application>
  <PresentationFormat>Widescreen</PresentationFormat>
  <Paragraphs>94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맑은 고딕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Vertical Scroll Swipe</vt:lpstr>
      <vt:lpstr>관점</vt:lpstr>
      <vt:lpstr>“벌룬라이더을 통한 교훈?!” </vt:lpstr>
      <vt:lpstr>“GameMechanic + Code” 로만  5천~10만 다운로드 실현?!</vt:lpstr>
      <vt:lpstr>“보다 많은 대중들에게 플러스알파의 재미를 어필해야 합니다. “</vt:lpstr>
      <vt:lpstr>PowerPoint Presentation</vt:lpstr>
      <vt:lpstr>Project 3 게임기획서 draft </vt:lpstr>
      <vt:lpstr>PowerPoint Presentation</vt:lpstr>
      <vt:lpstr>잉여톤 15회_김거엽_발표_.avi</vt:lpstr>
      <vt:lpstr>거엽님 결과물을 통해   발상은 얻었지만   상관없는 게임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벌룬라이더 개발기 </dc:title>
  <cp:lastModifiedBy>Choi Merk</cp:lastModifiedBy>
  <cp:revision>100</cp:revision>
  <dcterms:modified xsi:type="dcterms:W3CDTF">2019-11-12T15:54:34Z</dcterms:modified>
</cp:coreProperties>
</file>